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0118-B42B-4159-82D5-1AF592C8F2ED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8D75F-89F6-40EA-A892-D743D3356C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0118-B42B-4159-82D5-1AF592C8F2ED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5F-89F6-40EA-A892-D743D3356C2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0118-B42B-4159-82D5-1AF592C8F2ED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5F-89F6-40EA-A892-D743D3356C2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0118-B42B-4159-82D5-1AF592C8F2ED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5F-89F6-40EA-A892-D743D3356C2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0118-B42B-4159-82D5-1AF592C8F2ED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5F-89F6-40EA-A892-D743D3356C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0118-B42B-4159-82D5-1AF592C8F2ED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5F-89F6-40EA-A892-D743D3356C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0118-B42B-4159-82D5-1AF592C8F2ED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5F-89F6-40EA-A892-D743D3356C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0118-B42B-4159-82D5-1AF592C8F2ED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5F-89F6-40EA-A892-D743D3356C2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0118-B42B-4159-82D5-1AF592C8F2ED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5F-89F6-40EA-A892-D743D3356C2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0118-B42B-4159-82D5-1AF592C8F2ED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5F-89F6-40EA-A892-D743D3356C2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0118-B42B-4159-82D5-1AF592C8F2ED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5F-89F6-40EA-A892-D743D3356C2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850118-B42B-4159-82D5-1AF592C8F2ED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998D75F-89F6-40EA-A892-D743D3356C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admission.nuk.edu.tw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4267200"/>
          </a:xfrm>
        </p:spPr>
        <p:txBody>
          <a:bodyPr/>
          <a:lstStyle/>
          <a:p>
            <a:r>
              <a:rPr lang="en-US" altLang="zh-TW" sz="4800" b="1" dirty="0"/>
              <a:t>The International Master of Business Administration (IMBA) </a:t>
            </a:r>
            <a:endParaRPr lang="zh-TW" altLang="en-US" sz="4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1219200"/>
          </a:xfrm>
        </p:spPr>
        <p:txBody>
          <a:bodyPr/>
          <a:lstStyle/>
          <a:p>
            <a:r>
              <a:rPr lang="en-US" altLang="zh-TW" b="1" dirty="0"/>
              <a:t>National University of Kaohsiung</a:t>
            </a:r>
            <a:endParaRPr lang="zh-TW" altLang="en-US" b="1" dirty="0"/>
          </a:p>
        </p:txBody>
      </p:sp>
      <p:pic>
        <p:nvPicPr>
          <p:cNvPr id="4" name="Picture 2" descr="D:\個人資料夾\Desktop\22532096_1529138227173587_2060726991_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2016224" cy="14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	International </a:t>
            </a:r>
            <a:r>
              <a:rPr lang="en-US" altLang="zh-TW" sz="4400" dirty="0" smtClean="0"/>
              <a:t>IMBA Program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1800" dirty="0"/>
              <a:t>The International Master of Business Administration program comprises </a:t>
            </a:r>
            <a:r>
              <a:rPr lang="en-US" altLang="zh-TW" sz="1800" b="1" dirty="0"/>
              <a:t>core courses (24 credits) </a:t>
            </a:r>
            <a:r>
              <a:rPr lang="en-US" altLang="zh-TW" sz="1800" dirty="0"/>
              <a:t>and </a:t>
            </a:r>
            <a:r>
              <a:rPr lang="en-US" altLang="zh-TW" sz="1800" b="1" dirty="0"/>
              <a:t>4 elective courses (12 credits). </a:t>
            </a:r>
            <a:endParaRPr lang="en-US" altLang="zh-TW" sz="1800" b="1" dirty="0" smtClean="0"/>
          </a:p>
          <a:p>
            <a:pPr algn="just"/>
            <a:r>
              <a:rPr lang="en-US" altLang="zh-TW" sz="1800" dirty="0" smtClean="0"/>
              <a:t>To </a:t>
            </a:r>
            <a:r>
              <a:rPr lang="en-US" altLang="zh-TW" sz="1800" dirty="0"/>
              <a:t>obtain the MBA degree, an IMBA student must fulfill all the IMBA program requirements to have </a:t>
            </a:r>
            <a:r>
              <a:rPr lang="en-US" altLang="zh-TW" sz="1800" b="1" dirty="0"/>
              <a:t>36 credits (including finishing MBA thesis).</a:t>
            </a:r>
            <a:endParaRPr lang="zh-TW" altLang="en-US" sz="1800" b="1" dirty="0"/>
          </a:p>
        </p:txBody>
      </p:sp>
      <p:pic>
        <p:nvPicPr>
          <p:cNvPr id="4" name="Picture 2" descr="D:\個人資料夾\Desktop\22532096_1529138227173587_2060726991_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2016224" cy="14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62395" r="74733" b="7443"/>
          <a:stretch/>
        </p:blipFill>
        <p:spPr bwMode="auto">
          <a:xfrm>
            <a:off x="2915816" y="3556824"/>
            <a:ext cx="3888432" cy="268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0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/>
          <a:lstStyle/>
          <a:p>
            <a:r>
              <a:rPr lang="en-US" altLang="zh-TW" dirty="0"/>
              <a:t>IMBA Couse Module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8" t="29352" r="25770" b="6893"/>
          <a:stretch/>
        </p:blipFill>
        <p:spPr bwMode="auto">
          <a:xfrm>
            <a:off x="683569" y="1340768"/>
            <a:ext cx="7461940" cy="5317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個人資料夾\Desktop\22532096_1529138227173587_2060726991_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2016224" cy="14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3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Fees &amp; Cost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/>
            <a:r>
              <a:rPr lang="en-US" altLang="zh-TW" sz="2000" b="1" dirty="0" smtClean="0"/>
              <a:t>There </a:t>
            </a:r>
            <a:r>
              <a:rPr lang="en-US" altLang="zh-TW" sz="2000" b="1" dirty="0"/>
              <a:t>are two parts of </a:t>
            </a:r>
            <a:r>
              <a:rPr lang="en-US" altLang="zh-TW" sz="2000" b="1" dirty="0" smtClean="0"/>
              <a:t>fees. </a:t>
            </a:r>
            <a:r>
              <a:rPr lang="en-US" altLang="zh-TW" sz="2000" dirty="0" smtClean="0"/>
              <a:t>For </a:t>
            </a:r>
            <a:r>
              <a:rPr lang="en-US" altLang="zh-TW" sz="2000" dirty="0"/>
              <a:t>register for the IMBA Program, students need to pay for </a:t>
            </a:r>
            <a:r>
              <a:rPr lang="en-US" altLang="zh-TW" sz="2000" dirty="0" smtClean="0"/>
              <a:t>12,000 NTD </a:t>
            </a:r>
            <a:r>
              <a:rPr lang="en-US" altLang="zh-TW" sz="2000" dirty="0"/>
              <a:t>for registration each semester. </a:t>
            </a:r>
            <a:endParaRPr lang="en-US" altLang="zh-TW" sz="2000" dirty="0" smtClean="0"/>
          </a:p>
          <a:p>
            <a:pPr algn="just"/>
            <a:r>
              <a:rPr lang="en-US" altLang="zh-TW" sz="2000" dirty="0"/>
              <a:t>C</a:t>
            </a:r>
            <a:r>
              <a:rPr lang="en-US" altLang="zh-TW" sz="2000" dirty="0" smtClean="0"/>
              <a:t>redit fees: 3,600 NTD/credit </a:t>
            </a:r>
            <a:r>
              <a:rPr lang="en-US" altLang="zh-TW" sz="2000" dirty="0"/>
              <a:t>(about 120 USD) for foreign students</a:t>
            </a:r>
            <a:r>
              <a:rPr lang="en-US" altLang="zh-TW" sz="2000" dirty="0" smtClean="0"/>
              <a:t>.</a:t>
            </a:r>
          </a:p>
          <a:p>
            <a:pPr algn="just"/>
            <a:r>
              <a:rPr lang="en-US" altLang="zh-TW" sz="2000"/>
              <a:t>Insurance </a:t>
            </a:r>
            <a:r>
              <a:rPr lang="en-US" altLang="zh-TW" sz="2000" smtClean="0"/>
              <a:t>3,000 NTD/semester</a:t>
            </a:r>
            <a:endParaRPr lang="zh-TW" altLang="en-US" sz="2000" dirty="0"/>
          </a:p>
        </p:txBody>
      </p:sp>
      <p:pic>
        <p:nvPicPr>
          <p:cNvPr id="7" name="Picture 2" descr="D:\個人資料夾\Desktop\22532096_1529138227173587_2060726991_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2016224" cy="14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603901"/>
              </p:ext>
            </p:extLst>
          </p:nvPr>
        </p:nvGraphicFramePr>
        <p:xfrm>
          <a:off x="1835696" y="3789040"/>
          <a:ext cx="5688632" cy="24482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20556"/>
                <a:gridCol w="2768076"/>
              </a:tblGrid>
              <a:tr h="27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Items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International Student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416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Maintenance Fees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$12,000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723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Credit </a:t>
                      </a:r>
                      <a:r>
                        <a:rPr lang="en-US" sz="1600" kern="100" dirty="0" smtClean="0">
                          <a:effectLst/>
                        </a:rPr>
                        <a:t>Fees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$46,800</a:t>
                      </a:r>
                      <a:endParaRPr lang="zh-TW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(3,600 per credit)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723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Internet Usage Fees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$257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04692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Total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$59,057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4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Scholarships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1" dirty="0" smtClean="0"/>
              <a:t>We have 2 scholarships to </a:t>
            </a:r>
            <a:r>
              <a:rPr lang="en-US" altLang="zh-TW" sz="2000" b="1" dirty="0"/>
              <a:t>inform </a:t>
            </a:r>
            <a:r>
              <a:rPr lang="en-US" altLang="zh-TW" sz="2000" b="1" dirty="0" smtClean="0"/>
              <a:t>International student. </a:t>
            </a:r>
          </a:p>
          <a:p>
            <a:r>
              <a:rPr lang="en-US" altLang="zh-TW" sz="1800" b="1" u="sng" dirty="0" smtClean="0"/>
              <a:t>NUK </a:t>
            </a:r>
            <a:r>
              <a:rPr lang="en-US" altLang="zh-TW" sz="1800" b="1" u="sng" dirty="0"/>
              <a:t>Scholarship </a:t>
            </a:r>
            <a:r>
              <a:rPr lang="en-US" altLang="zh-TW" sz="1800" b="1" u="sng" dirty="0" smtClean="0"/>
              <a:t>Announcement.</a:t>
            </a:r>
          </a:p>
          <a:p>
            <a:r>
              <a:rPr lang="en-US" altLang="zh-TW" sz="1800" b="1" u="sng" dirty="0"/>
              <a:t>IMBA Assistantship Scholarships</a:t>
            </a:r>
            <a:r>
              <a:rPr lang="en-US" altLang="zh-TW" sz="1800" b="1" u="sng" dirty="0" smtClean="0"/>
              <a:t>.</a:t>
            </a:r>
          </a:p>
          <a:p>
            <a:pPr marL="0" indent="0">
              <a:buNone/>
            </a:pPr>
            <a:endParaRPr lang="en-US" altLang="zh-TW" sz="1800" b="1" u="sng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altLang="zh-TW" sz="1800" b="1" dirty="0">
                <a:solidFill>
                  <a:srgbClr val="FF0000"/>
                </a:solidFill>
              </a:rPr>
              <a:t>Additional </a:t>
            </a:r>
            <a:r>
              <a:rPr lang="en-US" altLang="zh-TW" sz="1800" b="1" dirty="0" smtClean="0">
                <a:solidFill>
                  <a:srgbClr val="FF0000"/>
                </a:solidFill>
              </a:rPr>
              <a:t>Requirements : </a:t>
            </a:r>
            <a:endParaRPr lang="en-US" altLang="zh-TW" sz="1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a. Letters </a:t>
            </a: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</a:rPr>
              <a:t>of Recommendation from two (2) professors (sealed and signed).</a:t>
            </a:r>
          </a:p>
          <a:p>
            <a:pPr marL="0" indent="0" algn="just">
              <a:buNone/>
            </a:pP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b. Study </a:t>
            </a: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</a:rPr>
              <a:t>Plan in English, no more than 3 pages. </a:t>
            </a:r>
            <a:endParaRPr lang="en-US" altLang="zh-TW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c. Autobiography</a:t>
            </a: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d. Language Requirement : TOEFL </a:t>
            </a: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</a:rPr>
              <a:t>score IBT-TOEFL of 79 / Paper-based TOEFL of 550 / IELTS of 6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TW" sz="1800" b="1" u="sng" dirty="0"/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FF0000"/>
                </a:solidFill>
              </a:rPr>
              <a:t>Requirement of semester </a:t>
            </a:r>
            <a:r>
              <a:rPr lang="en-US" altLang="zh-TW" sz="1800" b="1" dirty="0" smtClean="0">
                <a:solidFill>
                  <a:srgbClr val="FF0000"/>
                </a:solidFill>
              </a:rPr>
              <a:t>grade : </a:t>
            </a:r>
          </a:p>
          <a:p>
            <a:r>
              <a:rPr lang="en-US" altLang="zh-TW" sz="1800" u="sng" dirty="0" smtClean="0"/>
              <a:t>Moral </a:t>
            </a:r>
            <a:r>
              <a:rPr lang="en-US" altLang="zh-TW" sz="1800" u="sng" dirty="0"/>
              <a:t>conduct score </a:t>
            </a:r>
            <a:r>
              <a:rPr lang="en-US" altLang="zh-TW" sz="1800" b="1" u="sng" dirty="0"/>
              <a:t>must be </a:t>
            </a:r>
            <a:r>
              <a:rPr lang="en-US" altLang="zh-TW" sz="1800" b="1" u="sng" dirty="0" smtClean="0"/>
              <a:t>85%</a:t>
            </a:r>
            <a:r>
              <a:rPr lang="en-US" altLang="zh-TW" sz="1800" u="sng" dirty="0" smtClean="0"/>
              <a:t> </a:t>
            </a:r>
            <a:r>
              <a:rPr lang="en-US" altLang="zh-TW" sz="1800" u="sng" dirty="0"/>
              <a:t>in a percentage grading system or above</a:t>
            </a:r>
          </a:p>
          <a:p>
            <a:pPr marL="0" indent="0">
              <a:buNone/>
            </a:pPr>
            <a:endParaRPr lang="en-US" altLang="zh-TW" sz="1800" b="1" u="sng" dirty="0"/>
          </a:p>
          <a:p>
            <a:pPr marL="0" indent="0">
              <a:buNone/>
            </a:pPr>
            <a:endParaRPr lang="en-US" altLang="zh-TW" b="1" u="sng" dirty="0" smtClean="0"/>
          </a:p>
        </p:txBody>
      </p:sp>
      <p:pic>
        <p:nvPicPr>
          <p:cNvPr id="8" name="Picture 2" descr="D:\個人資料夾\Desktop\22532096_1529138227173587_2060726991_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2016224" cy="14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 Information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600" dirty="0" smtClean="0">
                <a:hlinkClick r:id="rId2"/>
              </a:rPr>
              <a:t>http://interadmission.nuk.edu.tw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62201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196</TotalTime>
  <Words>222</Words>
  <Application>Microsoft Office PowerPoint</Application>
  <PresentationFormat>如螢幕大小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微軟正黑體</vt:lpstr>
      <vt:lpstr>新細明體</vt:lpstr>
      <vt:lpstr>Arial</vt:lpstr>
      <vt:lpstr>Century Gothic</vt:lpstr>
      <vt:lpstr>Courier New</vt:lpstr>
      <vt:lpstr>Palatino Linotype</vt:lpstr>
      <vt:lpstr>Times New Roman</vt:lpstr>
      <vt:lpstr>高階主管</vt:lpstr>
      <vt:lpstr>The International Master of Business Administration (IMBA) </vt:lpstr>
      <vt:lpstr> International IMBA Program</vt:lpstr>
      <vt:lpstr>IMBA Couse Module</vt:lpstr>
      <vt:lpstr>Fees &amp; Cost</vt:lpstr>
      <vt:lpstr>Scholarships</vt:lpstr>
      <vt:lpstr>More Information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Master of Business Administration (IMBA)</dc:title>
  <dc:creator>pwang@nuk.edu.tw</dc:creator>
  <cp:lastModifiedBy>superuser</cp:lastModifiedBy>
  <cp:revision>27</cp:revision>
  <dcterms:created xsi:type="dcterms:W3CDTF">2017-10-17T01:24:13Z</dcterms:created>
  <dcterms:modified xsi:type="dcterms:W3CDTF">2017-10-20T01:53:59Z</dcterms:modified>
</cp:coreProperties>
</file>